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4"/>
  </p:notesMasterIdLst>
  <p:sldIdLst>
    <p:sldId id="361" r:id="rId2"/>
    <p:sldId id="354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9"/>
    <a:srgbClr val="003399"/>
    <a:srgbClr val="232459"/>
    <a:srgbClr val="0070C0"/>
    <a:srgbClr val="B1096B"/>
    <a:srgbClr val="D83E98"/>
    <a:srgbClr val="00B0F0"/>
    <a:srgbClr val="F2C0DE"/>
    <a:srgbClr val="FFFFFF"/>
    <a:srgbClr val="41D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 ciemny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 autoAdjust="0"/>
    <p:restoredTop sz="67611" autoAdjust="0"/>
  </p:normalViewPr>
  <p:slideViewPr>
    <p:cSldViewPr snapToGrid="0">
      <p:cViewPr varScale="1">
        <p:scale>
          <a:sx n="45" d="100"/>
          <a:sy n="45" d="100"/>
        </p:scale>
        <p:origin x="1316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D31CC-9464-42D9-A480-78DF72841506}" type="datetimeFigureOut">
              <a:rPr lang="pl-PL" smtClean="0"/>
              <a:t>2023-02-27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1CDC3-9EEF-4BB6-B868-1D5BD96850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782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1CDC3-9EEF-4BB6-B868-1D5BD9685001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7150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Metodyka wyznaczania stawek jednostkowych w projektach dotyczących budowy sieci szerokopasmowych w programie Fundusze Europejskie na Rozwój Cyfrowy 2021-2027 (dalej: metodyka) wpisana do aneksu nr 1 do FERC została przekazana </a:t>
            </a:r>
            <a:r>
              <a:rPr lang="pl-PL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oceny IA </a:t>
            </a: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dniu </a:t>
            </a: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23.01.2023 r.</a:t>
            </a:r>
          </a:p>
          <a:p>
            <a:pPr>
              <a:spcAft>
                <a:spcPts val="600"/>
              </a:spcAft>
            </a:pPr>
            <a:endParaRPr lang="pl-PL" sz="11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IK UP </a:t>
            </a:r>
            <a:r>
              <a:rPr lang="pl-PL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przekazała opinię nt. metodyki </a:t>
            </a: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12.01.2023 r.</a:t>
            </a:r>
          </a:p>
          <a:p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1CDC3-9EEF-4BB6-B868-1D5BD9685001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3610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>
            <a:extLst>
              <a:ext uri="{FF2B5EF4-FFF2-40B4-BE49-F238E27FC236}">
                <a16:creationId xmlns:a16="http://schemas.microsoft.com/office/drawing/2014/main" id="{657D9118-3C29-4F19-A695-42FBD9E65B3D}"/>
              </a:ext>
            </a:extLst>
          </p:cNvPr>
          <p:cNvSpPr/>
          <p:nvPr userDrawn="1"/>
        </p:nvSpPr>
        <p:spPr>
          <a:xfrm>
            <a:off x="1025525" y="1983573"/>
            <a:ext cx="9995816" cy="3630062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7" y="490243"/>
            <a:ext cx="1231537" cy="979756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255" y="490243"/>
            <a:ext cx="1231537" cy="979756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023" y="490243"/>
            <a:ext cx="1231537" cy="979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332" y="2775173"/>
            <a:ext cx="9031400" cy="1004864"/>
          </a:xfrm>
        </p:spPr>
        <p:txBody>
          <a:bodyPr anchor="t" anchorCtr="0">
            <a:normAutofit/>
          </a:bodyPr>
          <a:lstStyle>
            <a:lvl1pPr algn="l">
              <a:lnSpc>
                <a:spcPts val="3629"/>
              </a:lnSpc>
              <a:defRPr sz="290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345" y="4410532"/>
            <a:ext cx="9031311" cy="979756"/>
          </a:xfrm>
        </p:spPr>
        <p:txBody>
          <a:bodyPr>
            <a:normAutofit/>
          </a:bodyPr>
          <a:lstStyle>
            <a:lvl1pPr marL="0" indent="0" algn="l">
              <a:lnSpc>
                <a:spcPts val="3175"/>
              </a:lnSpc>
              <a:buNone/>
              <a:defRPr sz="2540" b="1">
                <a:solidFill>
                  <a:schemeClr val="tx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8958" y="490243"/>
            <a:ext cx="2052383" cy="316710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2023-02-27</a:t>
            </a:fld>
            <a:endParaRPr lang="pl-PL" dirty="0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265080E1-D4B5-4121-AC77-601689E39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9" name="Obraz 18" descr="Obraz zawierający tekst&#10;&#10;Opis wygenerowany automatycznie">
            <a:extLst>
              <a:ext uri="{FF2B5EF4-FFF2-40B4-BE49-F238E27FC236}">
                <a16:creationId xmlns:a16="http://schemas.microsoft.com/office/drawing/2014/main" id="{06556EAA-6E83-4947-9C46-3D9C2DA8905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8F3B5FCC-9E9B-46EA-869A-332359BBDE9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7D6ECFD9-FD8D-43ED-949C-21A0983C597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22" name="Obraz 21">
            <a:extLst>
              <a:ext uri="{FF2B5EF4-FFF2-40B4-BE49-F238E27FC236}">
                <a16:creationId xmlns:a16="http://schemas.microsoft.com/office/drawing/2014/main" id="{7E619B97-5C80-4C40-AB7A-5E57AC44508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0511" y="1290527"/>
            <a:ext cx="409961" cy="288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A877228D-3FF9-4542-A45F-814912ED080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4" name="Obraz 23">
            <a:extLst>
              <a:ext uri="{FF2B5EF4-FFF2-40B4-BE49-F238E27FC236}">
                <a16:creationId xmlns:a16="http://schemas.microsoft.com/office/drawing/2014/main" id="{8E123CD2-A590-42A0-A129-16C91D082C7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892E4F27-EF89-4F85-90D5-EAD0F754FE2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C76B7823-329C-43A4-81F4-C5229160835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9468CD13-5D09-4E52-B222-3BDE2B72392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28" name="Obraz 27">
            <a:extLst>
              <a:ext uri="{FF2B5EF4-FFF2-40B4-BE49-F238E27FC236}">
                <a16:creationId xmlns:a16="http://schemas.microsoft.com/office/drawing/2014/main" id="{A1428C83-8689-4F1B-B4F6-6CEEB01AEC2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220" y="531095"/>
            <a:ext cx="359071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3D1E3E94-40D0-490E-AB37-768EA0D836B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388CA3E4-D2B5-49BA-B364-D2702C3D4E0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5336" y="1250549"/>
            <a:ext cx="321553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7F545AF8-DE28-411F-B0C9-3F819537CF6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4637" y="1269736"/>
            <a:ext cx="381000" cy="34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10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127223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852" y="1796072"/>
            <a:ext cx="4720891" cy="4245627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55" y="1795869"/>
            <a:ext cx="4720891" cy="42458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739742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5E9BB4E7-FE88-415F-B144-F3AA7B873452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ymbol zastępczy obrazu 10">
            <a:extLst>
              <a:ext uri="{FF2B5EF4-FFF2-40B4-BE49-F238E27FC236}">
                <a16:creationId xmlns:a16="http://schemas.microsoft.com/office/drawing/2014/main" id="{98E2A229-10BD-459F-95B9-A042854EF0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15" name="Obraz 14" descr="Obraz zawierający tekst&#10;&#10;Opis wygenerowany automatycznie">
            <a:extLst>
              <a:ext uri="{FF2B5EF4-FFF2-40B4-BE49-F238E27FC236}">
                <a16:creationId xmlns:a16="http://schemas.microsoft.com/office/drawing/2014/main" id="{83698ECF-4DE2-4872-BEA1-7B41E86091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16" name="Tytuł 1">
            <a:extLst>
              <a:ext uri="{FF2B5EF4-FFF2-40B4-BE49-F238E27FC236}">
                <a16:creationId xmlns:a16="http://schemas.microsoft.com/office/drawing/2014/main" id="{8892BEB9-B380-4EC4-89ED-7370C5642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2741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8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74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rostokąt 35">
            <a:extLst>
              <a:ext uri="{FF2B5EF4-FFF2-40B4-BE49-F238E27FC236}">
                <a16:creationId xmlns:a16="http://schemas.microsoft.com/office/drawing/2014/main" id="{73720C23-52C4-42F9-AFFA-2CB72C086FDA}"/>
              </a:ext>
            </a:extLst>
          </p:cNvPr>
          <p:cNvSpPr/>
          <p:nvPr userDrawn="1"/>
        </p:nvSpPr>
        <p:spPr>
          <a:xfrm>
            <a:off x="1025525" y="1983573"/>
            <a:ext cx="9995816" cy="3630062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10F7DB82-6179-42CB-99C0-273481EF3080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8" name="Obraz 27" descr="Obraz zawierający tekst&#10;&#10;Opis wygenerowany automatycznie">
            <a:extLst>
              <a:ext uri="{FF2B5EF4-FFF2-40B4-BE49-F238E27FC236}">
                <a16:creationId xmlns:a16="http://schemas.microsoft.com/office/drawing/2014/main" id="{E8C14976-2B03-43BA-8F1B-5739BB9F32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10374C42-5BFE-4A14-A238-E04605B335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0DD3FBDB-D4C5-4E3D-83FB-9E249690CF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501A1CB4-390B-45D5-B507-D67E08C1188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3944" y="594790"/>
            <a:ext cx="1080000" cy="971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332" y="2785254"/>
            <a:ext cx="9031400" cy="986800"/>
          </a:xfrm>
        </p:spPr>
        <p:txBody>
          <a:bodyPr anchor="t" anchorCtr="0">
            <a:normAutofit/>
          </a:bodyPr>
          <a:lstStyle>
            <a:lvl1pPr algn="l">
              <a:lnSpc>
                <a:spcPts val="3629"/>
              </a:lnSpc>
              <a:defRPr sz="290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345" y="4410532"/>
            <a:ext cx="9031311" cy="979756"/>
          </a:xfrm>
        </p:spPr>
        <p:txBody>
          <a:bodyPr>
            <a:normAutofit/>
          </a:bodyPr>
          <a:lstStyle>
            <a:lvl1pPr marL="0" indent="0" algn="l">
              <a:lnSpc>
                <a:spcPts val="3175"/>
              </a:lnSpc>
              <a:buNone/>
              <a:defRPr sz="2540" b="1">
                <a:solidFill>
                  <a:schemeClr val="tx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8958" y="490243"/>
            <a:ext cx="2052383" cy="316710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2023-02-27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083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ymbol zastępczy obrazu 17">
            <a:extLst>
              <a:ext uri="{FF2B5EF4-FFF2-40B4-BE49-F238E27FC236}">
                <a16:creationId xmlns:a16="http://schemas.microsoft.com/office/drawing/2014/main" id="{B548DA29-C563-4D61-8054-8FCB3676FB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8141270" cy="4629319"/>
          </a:xfrm>
          <a:custGeom>
            <a:avLst/>
            <a:gdLst>
              <a:gd name="connsiteX0" fmla="*/ 0 w 8141270"/>
              <a:gd name="connsiteY0" fmla="*/ 0 h 4629319"/>
              <a:gd name="connsiteX1" fmla="*/ 8141270 w 8141270"/>
              <a:gd name="connsiteY1" fmla="*/ 0 h 4629319"/>
              <a:gd name="connsiteX2" fmla="*/ 8141270 w 8141270"/>
              <a:gd name="connsiteY2" fmla="*/ 3909319 h 4629319"/>
              <a:gd name="connsiteX3" fmla="*/ 4181270 w 8141270"/>
              <a:gd name="connsiteY3" fmla="*/ 3909319 h 4629319"/>
              <a:gd name="connsiteX4" fmla="*/ 4181270 w 8141270"/>
              <a:gd name="connsiteY4" fmla="*/ 4629319 h 4629319"/>
              <a:gd name="connsiteX5" fmla="*/ 0 w 8141270"/>
              <a:gd name="connsiteY5" fmla="*/ 4629319 h 4629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41270" h="4629319">
                <a:moveTo>
                  <a:pt x="0" y="0"/>
                </a:moveTo>
                <a:lnTo>
                  <a:pt x="8141270" y="0"/>
                </a:lnTo>
                <a:lnTo>
                  <a:pt x="8141270" y="3909319"/>
                </a:lnTo>
                <a:lnTo>
                  <a:pt x="4181270" y="3909319"/>
                </a:lnTo>
                <a:lnTo>
                  <a:pt x="4181270" y="4629319"/>
                </a:lnTo>
                <a:lnTo>
                  <a:pt x="0" y="46293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0199" y="489652"/>
            <a:ext cx="2052383" cy="332686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2023-02-27</a:t>
            </a:fld>
            <a:endParaRPr lang="pl-PL" dirty="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170707E0-6EA5-4E7F-A076-D9AF20F58364}"/>
              </a:ext>
            </a:extLst>
          </p:cNvPr>
          <p:cNvSpPr/>
          <p:nvPr userDrawn="1"/>
        </p:nvSpPr>
        <p:spPr>
          <a:xfrm>
            <a:off x="4182044" y="3909236"/>
            <a:ext cx="8009956" cy="1799636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48CBCFF-0010-4469-A215-D3AD08162C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9102" y="4741814"/>
            <a:ext cx="7368608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6" name="Obraz 15" descr="Obraz zawierający tekst&#10;&#10;Opis wygenerowany automatycznie">
            <a:extLst>
              <a:ext uri="{FF2B5EF4-FFF2-40B4-BE49-F238E27FC236}">
                <a16:creationId xmlns:a16="http://schemas.microsoft.com/office/drawing/2014/main" id="{FB77C037-5D6A-47CB-9B55-BC8F7AAAD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044" y="3909236"/>
            <a:ext cx="3959225" cy="72009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F5589D56-BEE4-4B85-94EF-C4D47E962A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7862" y="5873940"/>
            <a:ext cx="8296276" cy="89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32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677C6BD7-C635-4E89-AD92-E2CFA5EC084E}"/>
              </a:ext>
            </a:extLst>
          </p:cNvPr>
          <p:cNvGrpSpPr/>
          <p:nvPr userDrawn="1"/>
        </p:nvGrpSpPr>
        <p:grpSpPr>
          <a:xfrm>
            <a:off x="2832784" y="3813150"/>
            <a:ext cx="6233685" cy="359395"/>
            <a:chOff x="2832785" y="3973019"/>
            <a:chExt cx="4679948" cy="359395"/>
          </a:xfrm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167ED945-9D3C-4682-8442-348B284835CE}"/>
                </a:ext>
              </a:extLst>
            </p:cNvPr>
            <p:cNvSpPr/>
            <p:nvPr userDrawn="1"/>
          </p:nvSpPr>
          <p:spPr>
            <a:xfrm>
              <a:off x="3912284" y="3973019"/>
              <a:ext cx="3600449" cy="359395"/>
            </a:xfrm>
            <a:prstGeom prst="rect">
              <a:avLst/>
            </a:prstGeom>
            <a:solidFill>
              <a:srgbClr val="0052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932CF1BB-40D2-4394-9F0F-290A1519413F}"/>
                </a:ext>
              </a:extLst>
            </p:cNvPr>
            <p:cNvSpPr/>
            <p:nvPr userDrawn="1"/>
          </p:nvSpPr>
          <p:spPr>
            <a:xfrm>
              <a:off x="2832785" y="3973019"/>
              <a:ext cx="1079500" cy="3587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1411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rgbClr val="F2C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67ED945-9D3C-4682-8442-348B284835CE}"/>
              </a:ext>
            </a:extLst>
          </p:cNvPr>
          <p:cNvSpPr/>
          <p:nvPr userDrawn="1"/>
        </p:nvSpPr>
        <p:spPr>
          <a:xfrm>
            <a:off x="4270675" y="3813150"/>
            <a:ext cx="4795794" cy="359395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32CF1BB-40D2-4394-9F0F-290A1519413F}"/>
              </a:ext>
            </a:extLst>
          </p:cNvPr>
          <p:cNvSpPr/>
          <p:nvPr userDrawn="1"/>
        </p:nvSpPr>
        <p:spPr>
          <a:xfrm>
            <a:off x="2832784" y="3813150"/>
            <a:ext cx="1437893" cy="358777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6240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67ED945-9D3C-4682-8442-348B284835CE}"/>
              </a:ext>
            </a:extLst>
          </p:cNvPr>
          <p:cNvSpPr/>
          <p:nvPr userDrawn="1"/>
        </p:nvSpPr>
        <p:spPr>
          <a:xfrm>
            <a:off x="4270675" y="3813150"/>
            <a:ext cx="4795794" cy="359395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32CF1BB-40D2-4394-9F0F-290A1519413F}"/>
              </a:ext>
            </a:extLst>
          </p:cNvPr>
          <p:cNvSpPr/>
          <p:nvPr userDrawn="1"/>
        </p:nvSpPr>
        <p:spPr>
          <a:xfrm>
            <a:off x="2832784" y="3813150"/>
            <a:ext cx="1437893" cy="358777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1011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879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852" y="1796072"/>
            <a:ext cx="4720891" cy="424562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55" y="1795869"/>
            <a:ext cx="4720891" cy="42458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893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9" y="816316"/>
            <a:ext cx="4926147" cy="97975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0" y="1796072"/>
            <a:ext cx="4926582" cy="424561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16567"/>
            <a:ext cx="5685980" cy="3082772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392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9419" y="816316"/>
            <a:ext cx="9852728" cy="9797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9854" y="1796072"/>
            <a:ext cx="9852729" cy="42456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169812" y="0"/>
            <a:ext cx="1232383" cy="162738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402195" y="0"/>
            <a:ext cx="8619951" cy="162738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89804" y="6368269"/>
            <a:ext cx="1231537" cy="163293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907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218423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14" r:id="rId5"/>
    <p:sldLayoutId id="214748381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</p:sldLayoutIdLst>
  <p:hf hdr="0" ftr="0"/>
  <p:txStyles>
    <p:titleStyle>
      <a:lvl1pPr algn="l" defTabSz="914406" rtl="0" eaLnBrk="1" latinLnBrk="0" hangingPunct="1">
        <a:lnSpc>
          <a:spcPts val="3266"/>
        </a:lnSpc>
        <a:spcBef>
          <a:spcPct val="0"/>
        </a:spcBef>
        <a:buNone/>
        <a:defRPr sz="254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28602" indent="-228602" algn="l" defTabSz="914406" rtl="0" eaLnBrk="1" latinLnBrk="0" hangingPunct="1">
        <a:lnSpc>
          <a:spcPts val="2177"/>
        </a:lnSpc>
        <a:spcBef>
          <a:spcPts val="1000"/>
        </a:spcBef>
        <a:buClr>
          <a:schemeClr val="accent1"/>
        </a:buClr>
        <a:buFontTx/>
        <a:buBlip>
          <a:blip r:embed="rId16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685804" indent="-228602" algn="l" defTabSz="914406" rtl="0" eaLnBrk="1" latinLnBrk="0" hangingPunct="1">
        <a:lnSpc>
          <a:spcPts val="2177"/>
        </a:lnSpc>
        <a:spcBef>
          <a:spcPts val="500"/>
        </a:spcBef>
        <a:buFontTx/>
        <a:buBlip>
          <a:blip r:embed="rId17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143008" indent="-228602" algn="l" defTabSz="914406" rtl="0" eaLnBrk="1" latinLnBrk="0" hangingPunct="1">
        <a:lnSpc>
          <a:spcPts val="2177"/>
        </a:lnSpc>
        <a:spcBef>
          <a:spcPts val="500"/>
        </a:spcBef>
        <a:buFontTx/>
        <a:buBlip>
          <a:blip r:embed="rId18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600210" indent="-228602" algn="l" defTabSz="914406" rtl="0" eaLnBrk="1" latinLnBrk="0" hangingPunct="1">
        <a:lnSpc>
          <a:spcPts val="2177"/>
        </a:lnSpc>
        <a:spcBef>
          <a:spcPts val="500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057413" indent="-228602" algn="l" defTabSz="914406" rtl="0" eaLnBrk="1" latinLnBrk="0" hangingPunct="1">
        <a:lnSpc>
          <a:spcPts val="2177"/>
        </a:lnSpc>
        <a:spcBef>
          <a:spcPts val="500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5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2">
            <a:extLst>
              <a:ext uri="{FF2B5EF4-FFF2-40B4-BE49-F238E27FC236}">
                <a16:creationId xmlns:a16="http://schemas.microsoft.com/office/drawing/2014/main" id="{69D5EF2E-C271-48B1-8E1E-FAEDAD9C5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Zmiany w programie Fundusze Europejskie</a:t>
            </a:r>
            <a:br>
              <a:rPr lang="pl-PL" dirty="0"/>
            </a:br>
            <a:r>
              <a:rPr lang="pl-PL" dirty="0"/>
              <a:t>na Rozwój Cyfrowy 2021-2027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76D40BE-17F7-47BC-A1D5-C0687B817711}"/>
              </a:ext>
            </a:extLst>
          </p:cNvPr>
          <p:cNvSpPr txBox="1"/>
          <p:nvPr/>
        </p:nvSpPr>
        <p:spPr>
          <a:xfrm>
            <a:off x="8141269" y="2941274"/>
            <a:ext cx="4050731" cy="1022569"/>
          </a:xfrm>
          <a:prstGeom prst="rect">
            <a:avLst/>
          </a:prstGeom>
          <a:noFill/>
        </p:spPr>
        <p:txBody>
          <a:bodyPr wrap="square" lIns="180000" rIns="144000" bIns="144000">
            <a:spAutoFit/>
          </a:bodyPr>
          <a:lstStyle/>
          <a:p>
            <a:r>
              <a:rPr 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Michał Ptaszyński</a:t>
            </a:r>
            <a:b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Zastępca Dyrektora Departamentu</a:t>
            </a:r>
            <a:b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Rozwoju Cyfrowego, IZ FERC</a:t>
            </a:r>
          </a:p>
        </p:txBody>
      </p:sp>
      <p:pic>
        <p:nvPicPr>
          <p:cNvPr id="3" name="Obraz 2" descr="Poziomy ciąg znaków, od lewej: logotyp Funduszy Europejskich na Rozwój Cyfrowy, który przedstawia granatowy romb z trzema gwiazdami: biała na górze, żółta i czerwona poniżej. Flaga Polski wraz z tekstem &quot;Rzeczpospolita Polska&quot;. Flaga Unii Europejskiej z tekstem &quot;Dofinansowane przez Unię Europejską&quot;. Logo Ministerstwa Funduszy i Polityki Regionalnej wraz z nazwą logo przedstawia białego orła z żółtą koroną, żółtym dziobem oraz szponami.">
            <a:extLst>
              <a:ext uri="{FF2B5EF4-FFF2-40B4-BE49-F238E27FC236}">
                <a16:creationId xmlns:a16="http://schemas.microsoft.com/office/drawing/2014/main" id="{6332B151-F35B-4882-8C51-0F3FFF5E4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7862" y="5958020"/>
            <a:ext cx="8296276" cy="899980"/>
          </a:xfrm>
          <a:prstGeom prst="rect">
            <a:avLst/>
          </a:prstGeom>
        </p:spPr>
      </p:pic>
      <p:pic>
        <p:nvPicPr>
          <p:cNvPr id="8" name="Symbol zastępczy obrazu 7">
            <a:extLst>
              <a:ext uri="{FF2B5EF4-FFF2-40B4-BE49-F238E27FC236}">
                <a16:creationId xmlns:a16="http://schemas.microsoft.com/office/drawing/2014/main" id="{75EFD111-F943-41B2-8EEA-928A041DAA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2" b="12092"/>
          <a:stretch/>
        </p:blipFill>
        <p:spPr>
          <a:xfrm>
            <a:off x="-1" y="0"/>
            <a:ext cx="8141270" cy="4629319"/>
          </a:xfrm>
        </p:spPr>
      </p:pic>
    </p:spTree>
    <p:extLst>
      <p:ext uri="{BB962C8B-B14F-4D97-AF65-F5344CB8AC3E}">
        <p14:creationId xmlns:p14="http://schemas.microsoft.com/office/powerpoint/2010/main" val="2019958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CC9B65-C2C1-4A8A-9A22-861F27F5D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68286"/>
            <a:ext cx="4926147" cy="607117"/>
          </a:xfrm>
        </p:spPr>
        <p:txBody>
          <a:bodyPr/>
          <a:lstStyle/>
          <a:p>
            <a:r>
              <a:rPr lang="pl-PL" sz="2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Zmiana w FERC </a:t>
            </a: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1D79B9B3-63A0-4BD7-85B8-C04A44DD0C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9" y="1197610"/>
            <a:ext cx="5457568" cy="2660168"/>
          </a:xfrm>
        </p:spPr>
        <p:txBody>
          <a:bodyPr>
            <a:normAutofit/>
          </a:bodyPr>
          <a:lstStyle/>
          <a:p>
            <a:pPr fontAlgn="base"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1371600" algn="l"/>
              </a:tabLst>
            </a:pPr>
            <a:r>
              <a:rPr lang="pl-PL" sz="1800" b="1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Czego dotyczy?</a:t>
            </a:r>
            <a:br>
              <a:rPr lang="pl-PL" sz="1800" b="1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określenia stawek jednostkowych w projektach realizowanych w Priorytecie I: </a:t>
            </a:r>
            <a:r>
              <a:rPr lang="pl-PL" sz="1800" b="1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Zwiększenie dostępu do ultra-szybkiego </a:t>
            </a:r>
            <a:r>
              <a:rPr lang="pl-PL" sz="1800" b="1" dirty="0" err="1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internetu</a:t>
            </a:r>
            <a:endParaRPr lang="pl-PL" sz="1800" b="1" dirty="0">
              <a:solidFill>
                <a:srgbClr val="003399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1371600" algn="l"/>
              </a:tabLst>
            </a:pPr>
            <a:r>
              <a:rPr lang="pl-PL" sz="1800" b="1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Nabór w I priorytecie FERC</a:t>
            </a:r>
            <a:br>
              <a:rPr lang="pl-PL" sz="1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wszystkie wydatki w projektach rozliczane będą przy użyciu </a:t>
            </a:r>
            <a:r>
              <a:rPr lang="pl-PL" sz="1800" b="1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stawek jednostkowych </a:t>
            </a:r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wyznaczonych w ramach metodyki</a:t>
            </a:r>
          </a:p>
          <a:p>
            <a:pPr marL="0" indent="0" fontAlgn="base">
              <a:spcBef>
                <a:spcPts val="1000"/>
              </a:spcBef>
              <a:buNone/>
              <a:tabLst>
                <a:tab pos="1371600" algn="l"/>
              </a:tabLst>
            </a:pP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1371600" algn="l"/>
              </a:tabLst>
            </a:pPr>
            <a:endParaRPr lang="pl-PL" sz="14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Symbol zastępczy obrazu 7">
            <a:extLst>
              <a:ext uri="{FF2B5EF4-FFF2-40B4-BE49-F238E27FC236}">
                <a16:creationId xmlns:a16="http://schemas.microsoft.com/office/drawing/2014/main" id="{06BEA076-5406-4E35-8504-6C05FEBA5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3" b="9343"/>
          <a:stretch>
            <a:fillRect/>
          </a:stretch>
        </p:blipFill>
        <p:spPr>
          <a:xfrm>
            <a:off x="0" y="668286"/>
            <a:ext cx="5685980" cy="3082772"/>
          </a:xfrm>
        </p:spPr>
      </p:pic>
      <p:sp>
        <p:nvSpPr>
          <p:cNvPr id="7" name="Symbol zastępczy zawartości 4">
            <a:extLst>
              <a:ext uri="{FF2B5EF4-FFF2-40B4-BE49-F238E27FC236}">
                <a16:creationId xmlns:a16="http://schemas.microsoft.com/office/drawing/2014/main" id="{248F837A-5AD7-416E-B26A-2EE2AE9E5859}"/>
              </a:ext>
            </a:extLst>
          </p:cNvPr>
          <p:cNvSpPr txBox="1">
            <a:spLocks/>
          </p:cNvSpPr>
          <p:nvPr/>
        </p:nvSpPr>
        <p:spPr>
          <a:xfrm>
            <a:off x="1132347" y="4182025"/>
            <a:ext cx="10730140" cy="22682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2" indent="-228602" algn="l" defTabSz="914406" rtl="0" eaLnBrk="1" latinLnBrk="0" hangingPunct="1">
              <a:lnSpc>
                <a:spcPts val="2177"/>
              </a:lnSpc>
              <a:spcBef>
                <a:spcPts val="1000"/>
              </a:spcBef>
              <a:buClr>
                <a:schemeClr val="accent1"/>
              </a:buClr>
              <a:buFontTx/>
              <a:buBlip>
                <a:blip r:embed="rId4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685804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5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8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6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10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13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17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19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23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25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8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Wyjaśnienie</a:t>
            </a:r>
          </a:p>
          <a:p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Jeżeli dana metoda uproszczona wdrażana jest na podstawie </a:t>
            </a:r>
            <a:r>
              <a:rPr lang="pl-PL" sz="1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art. 94 rozporządzenia Parlamentu Europejskiego i Rady (UE) 2021/1060</a:t>
            </a:r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to wymagane jest jej wpisanie do programu (aneks nr 1) i zatwierdzenie zmiany programu przez Komisję Europejską.</a:t>
            </a:r>
          </a:p>
          <a:p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Metodyka wyznaczania stawek jednostkowych w projektach dotyczących budowy sieci szerokopasmowych w FERC wpisana do aneksu nr 1 do </a:t>
            </a:r>
            <a:r>
              <a:rPr lang="pl-PL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programu</a:t>
            </a:r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jest obecnie </a:t>
            </a:r>
            <a:r>
              <a:rPr lang="pl-PL" sz="18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ocenie Instytucji Audytowej</a:t>
            </a:r>
            <a:r>
              <a:rPr lang="pl-PL" sz="18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320507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5937</TotalTime>
  <Words>185</Words>
  <Application>Microsoft Office PowerPoint</Application>
  <PresentationFormat>Panoramiczny</PresentationFormat>
  <Paragraphs>14</Paragraphs>
  <Slides>2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7" baseType="lpstr">
      <vt:lpstr>Arial</vt:lpstr>
      <vt:lpstr>Calibri</vt:lpstr>
      <vt:lpstr>Open Sans</vt:lpstr>
      <vt:lpstr>Wingdings</vt:lpstr>
      <vt:lpstr>Motyw pakietu Office</vt:lpstr>
      <vt:lpstr>Zmiany w programie Fundusze Europejskie na Rozwój Cyfrowy 2021-2027</vt:lpstr>
      <vt:lpstr>Zmiana w FERC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Fundusze Europejskie  na Rozwój Cyfrowy</dc:title>
  <dc:creator>Aneta Rudalska</dc:creator>
  <cp:lastModifiedBy>Autor</cp:lastModifiedBy>
  <cp:revision>342</cp:revision>
  <dcterms:created xsi:type="dcterms:W3CDTF">2022-02-01T15:12:20Z</dcterms:created>
  <dcterms:modified xsi:type="dcterms:W3CDTF">2023-02-27T10:46:22Z</dcterms:modified>
</cp:coreProperties>
</file>